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7" r:id="rId4"/>
    <p:sldId id="271" r:id="rId5"/>
    <p:sldId id="268" r:id="rId6"/>
    <p:sldId id="259" r:id="rId7"/>
    <p:sldId id="266" r:id="rId8"/>
    <p:sldId id="264" r:id="rId9"/>
    <p:sldId id="265" r:id="rId10"/>
    <p:sldId id="258" r:id="rId11"/>
    <p:sldId id="261" r:id="rId12"/>
    <p:sldId id="269" r:id="rId13"/>
    <p:sldId id="262" r:id="rId14"/>
    <p:sldId id="267"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03.06.2020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5B106E36-FD25-4E2D-B0AA-010F637433A0}" type="datetimeFigureOut">
              <a:rPr lang="ru-RU" smtClean="0"/>
              <a:pPr/>
              <a:t>03.06.2020</a:t>
            </a:fld>
            <a:endParaRPr lang="ru-RU" dirty="0"/>
          </a:p>
        </p:txBody>
      </p:sp>
      <p:sp>
        <p:nvSpPr>
          <p:cNvPr id="6" name="Нижний колонтитул 5"/>
          <p:cNvSpPr>
            <a:spLocks noGrp="1"/>
          </p:cNvSpPr>
          <p:nvPr>
            <p:ph type="ftr" sz="quarter" idx="11"/>
          </p:nvPr>
        </p:nvSpPr>
        <p:spPr>
          <a:xfrm>
            <a:off x="914400" y="55499"/>
            <a:ext cx="5562600" cy="365125"/>
          </a:xfrm>
        </p:spPr>
        <p:txBody>
          <a:bodyPr/>
          <a:lstStyle/>
          <a:p>
            <a:endParaRPr lang="ru-RU" dirty="0"/>
          </a:p>
        </p:txBody>
      </p:sp>
      <p:sp>
        <p:nvSpPr>
          <p:cNvPr id="7" name="Номер слайда 6"/>
          <p:cNvSpPr>
            <a:spLocks noGrp="1"/>
          </p:cNvSpPr>
          <p:nvPr>
            <p:ph type="sldNum" sz="quarter" idx="12"/>
          </p:nvPr>
        </p:nvSpPr>
        <p:spPr>
          <a:xfrm>
            <a:off x="8610600" y="55499"/>
            <a:ext cx="457200" cy="365125"/>
          </a:xfrm>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03.06.2020</a:t>
            </a:fld>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6"/>
            <a:ext cx="9144000" cy="6858016"/>
          </a:xfrm>
          <a:prstGeom prst="rect">
            <a:avLst/>
          </a:prstGeom>
          <a:noFill/>
          <a:ln w="9525">
            <a:noFill/>
            <a:miter lim="800000"/>
            <a:headEnd/>
            <a:tailEnd/>
          </a:ln>
          <a:effectLst/>
        </p:spPr>
      </p:pic>
      <p:sp>
        <p:nvSpPr>
          <p:cNvPr id="2" name="Заголовок 1"/>
          <p:cNvSpPr>
            <a:spLocks noGrp="1"/>
          </p:cNvSpPr>
          <p:nvPr>
            <p:ph type="ctrTitle"/>
          </p:nvPr>
        </p:nvSpPr>
        <p:spPr>
          <a:xfrm>
            <a:off x="0" y="0"/>
            <a:ext cx="7772400" cy="1975104"/>
          </a:xfrm>
        </p:spPr>
        <p:txBody>
          <a:bodyPr/>
          <a:lstStyle/>
          <a:p>
            <a:r>
              <a:rPr lang="ru-RU" dirty="0">
                <a:solidFill>
                  <a:schemeClr val="bg1"/>
                </a:solidFill>
              </a:rPr>
              <a:t>Токсикомания</a:t>
            </a:r>
          </a:p>
        </p:txBody>
      </p:sp>
      <p:sp>
        <p:nvSpPr>
          <p:cNvPr id="3" name="Подзаголовок 2"/>
          <p:cNvSpPr>
            <a:spLocks noGrp="1"/>
          </p:cNvSpPr>
          <p:nvPr>
            <p:ph type="subTitle" idx="1"/>
          </p:nvPr>
        </p:nvSpPr>
        <p:spPr>
          <a:xfrm>
            <a:off x="0" y="5349240"/>
            <a:ext cx="7772400" cy="1508760"/>
          </a:xfrm>
        </p:spPr>
        <p:txBody>
          <a:bodyPr/>
          <a:lstStyle/>
          <a:p>
            <a:r>
              <a:rPr lang="ru-RU"/>
              <a:t>Подготовила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1426464"/>
          </a:xfrm>
        </p:spPr>
        <p:txBody>
          <a:bodyPr/>
          <a:lstStyle/>
          <a:p>
            <a:r>
              <a:rPr lang="ru-RU" sz="3200" dirty="0"/>
              <a:t>Миф. Нюхать клей, глотать таблетки-это баловство, не имеющее отношение к наркомании.</a:t>
            </a:r>
          </a:p>
        </p:txBody>
      </p:sp>
      <p:sp>
        <p:nvSpPr>
          <p:cNvPr id="3" name="Содержимое 2"/>
          <p:cNvSpPr>
            <a:spLocks noGrp="1"/>
          </p:cNvSpPr>
          <p:nvPr>
            <p:ph idx="1"/>
          </p:nvPr>
        </p:nvSpPr>
        <p:spPr>
          <a:xfrm>
            <a:off x="1000100" y="1428736"/>
            <a:ext cx="7772400" cy="3140874"/>
          </a:xfrm>
        </p:spPr>
        <p:txBody>
          <a:bodyPr/>
          <a:lstStyle/>
          <a:p>
            <a:r>
              <a:rPr lang="ru-RU" dirty="0"/>
              <a:t>Это токсикомания. Употребление этих веществ вызывает привыкание и зависимость, таким образом, токсикомания является разновидностью наркомании.</a:t>
            </a:r>
          </a:p>
        </p:txBody>
      </p:sp>
      <p:pic>
        <p:nvPicPr>
          <p:cNvPr id="15362" name="Picture 2"/>
          <p:cNvPicPr>
            <a:picLocks noChangeAspect="1" noChangeArrowheads="1"/>
          </p:cNvPicPr>
          <p:nvPr/>
        </p:nvPicPr>
        <p:blipFill>
          <a:blip r:embed="rId2"/>
          <a:srcRect/>
          <a:stretch>
            <a:fillRect/>
          </a:stretch>
        </p:blipFill>
        <p:spPr bwMode="auto">
          <a:xfrm>
            <a:off x="5286380" y="3786190"/>
            <a:ext cx="3500442" cy="2847026"/>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714348" y="4357694"/>
            <a:ext cx="3714756" cy="216694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7772400" cy="914400"/>
          </a:xfrm>
        </p:spPr>
        <p:txBody>
          <a:bodyPr/>
          <a:lstStyle/>
          <a:p>
            <a:r>
              <a:rPr lang="ru-RU" dirty="0"/>
              <a:t>Последствия токсикомании</a:t>
            </a:r>
          </a:p>
        </p:txBody>
      </p:sp>
      <p:sp>
        <p:nvSpPr>
          <p:cNvPr id="3" name="Содержимое 2"/>
          <p:cNvSpPr>
            <a:spLocks noGrp="1"/>
          </p:cNvSpPr>
          <p:nvPr>
            <p:ph idx="1"/>
          </p:nvPr>
        </p:nvSpPr>
        <p:spPr>
          <a:xfrm>
            <a:off x="357158" y="571480"/>
            <a:ext cx="8786842" cy="2714644"/>
          </a:xfrm>
        </p:spPr>
        <p:txBody>
          <a:bodyPr>
            <a:normAutofit fontScale="85000" lnSpcReduction="10000"/>
          </a:bodyPr>
          <a:lstStyle/>
          <a:p>
            <a:pPr>
              <a:buNone/>
            </a:pPr>
            <a:r>
              <a:rPr lang="ru-RU" sz="2000" dirty="0"/>
              <a:t>Если на протяжении нескольких недель и даже месяцев человек продолжает </a:t>
            </a:r>
            <a:r>
              <a:rPr lang="ru-RU" sz="2000" dirty="0" err="1"/>
              <a:t>ингалировать</a:t>
            </a:r>
            <a:r>
              <a:rPr lang="ru-RU" sz="2000" dirty="0"/>
              <a:t> токсические вещества, то развивается хроническая интоксикация </a:t>
            </a:r>
            <a:r>
              <a:rPr lang="ru-RU" sz="2000" dirty="0" err="1"/>
              <a:t>ингалянтами</a:t>
            </a:r>
            <a:r>
              <a:rPr lang="ru-RU" sz="2000" dirty="0"/>
              <a:t>. Подростки буквально на глазах тупеют, становятся заторможенными, плохо ориентируются в окружающей обстановке, не способны быстро принимать нужные решения. Здоровые подростки обычно сразу замечают своих «</a:t>
            </a:r>
            <a:r>
              <a:rPr lang="ru-RU" sz="2000" dirty="0" err="1"/>
              <a:t>тормознутых</a:t>
            </a:r>
            <a:r>
              <a:rPr lang="ru-RU" sz="2000" dirty="0"/>
              <a:t>» сверстников. Токсикоманы неспособны усваивать учебный материал – это служит причиной того, что они остаются на второй год и с трудом заканчивают 9 класс. Кроме того при токсикомании серьезно страдают и внутренние органы, т.к. при вдыхании в организм попадают крайне токсические вещества. Через месяц постоянной токсикомании развиваются эпилептические припадки, которые будут сохраняться даже если подросток перестанет </a:t>
            </a:r>
            <a:r>
              <a:rPr lang="ru-RU" sz="2000" dirty="0" err="1"/>
              <a:t>ингалировать</a:t>
            </a:r>
            <a:r>
              <a:rPr lang="ru-RU" sz="2000" dirty="0"/>
              <a:t> вещества. </a:t>
            </a:r>
          </a:p>
        </p:txBody>
      </p:sp>
      <p:pic>
        <p:nvPicPr>
          <p:cNvPr id="4" name="Picture 2"/>
          <p:cNvPicPr>
            <a:picLocks noChangeAspect="1" noChangeArrowheads="1"/>
          </p:cNvPicPr>
          <p:nvPr/>
        </p:nvPicPr>
        <p:blipFill>
          <a:blip r:embed="rId2"/>
          <a:srcRect/>
          <a:stretch>
            <a:fillRect/>
          </a:stretch>
        </p:blipFill>
        <p:spPr bwMode="auto">
          <a:xfrm>
            <a:off x="1500166" y="3253316"/>
            <a:ext cx="6182603" cy="360468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7772400" cy="914400"/>
          </a:xfrm>
        </p:spPr>
        <p:txBody>
          <a:bodyPr/>
          <a:lstStyle/>
          <a:p>
            <a:r>
              <a:rPr lang="ru-RU" dirty="0" err="1"/>
              <a:t>Передоз</a:t>
            </a:r>
            <a:br>
              <a:rPr lang="ru-RU" dirty="0"/>
            </a:br>
            <a:endParaRPr lang="ru-RU" dirty="0"/>
          </a:p>
        </p:txBody>
      </p:sp>
      <p:sp>
        <p:nvSpPr>
          <p:cNvPr id="3" name="Содержимое 2"/>
          <p:cNvSpPr>
            <a:spLocks noGrp="1"/>
          </p:cNvSpPr>
          <p:nvPr>
            <p:ph idx="1"/>
          </p:nvPr>
        </p:nvSpPr>
        <p:spPr>
          <a:xfrm>
            <a:off x="357158" y="4000504"/>
            <a:ext cx="8786842" cy="2857496"/>
          </a:xfrm>
        </p:spPr>
        <p:txBody>
          <a:bodyPr>
            <a:normAutofit fontScale="55000" lnSpcReduction="20000"/>
          </a:bodyPr>
          <a:lstStyle/>
          <a:p>
            <a:r>
              <a:rPr lang="ru-RU" dirty="0"/>
              <a:t>Летучие растворители раздражают </a:t>
            </a:r>
            <a:r>
              <a:rPr lang="ru-RU" dirty="0" err="1"/>
              <a:t>рото</a:t>
            </a:r>
            <a:r>
              <a:rPr lang="ru-RU" dirty="0"/>
              <a:t>- и носоглотку, а также гортань, трахею и легочную ткань, поэтому при отравлении наблюдаются затрудненное шумное дыхание, хрипы, покашливания. Возможно даже возникновение острой пневмонии из-за химического повреждения легочной ткани.</a:t>
            </a:r>
          </a:p>
          <a:p>
            <a:r>
              <a:rPr lang="ru-RU" dirty="0"/>
              <a:t> Со стороны желудочно-кишечного тракта появляются тошнота, рвота, боли в животе, обильное слюноотделение. Возможно развитие токсической нефропатии (поражение почек) и токсического гепатита (поражение печени). </a:t>
            </a:r>
          </a:p>
          <a:p>
            <a:r>
              <a:rPr lang="ru-RU" dirty="0"/>
              <a:t> При острой интоксикации (передозировке) могут наблюдаться острые нарушения деятельности практически всех систем организма. Патологии функций центральной нервной системы проявляются в нарастающем угнетении сознания – вплоть до комы, на фоне которой могут развиться судороги.</a:t>
            </a:r>
          </a:p>
        </p:txBody>
      </p:sp>
      <p:pic>
        <p:nvPicPr>
          <p:cNvPr id="17410" name="Picture 2"/>
          <p:cNvPicPr>
            <a:picLocks noChangeAspect="1" noChangeArrowheads="1"/>
          </p:cNvPicPr>
          <p:nvPr/>
        </p:nvPicPr>
        <p:blipFill>
          <a:blip r:embed="rId2"/>
          <a:srcRect/>
          <a:stretch>
            <a:fillRect/>
          </a:stretch>
        </p:blipFill>
        <p:spPr bwMode="auto">
          <a:xfrm>
            <a:off x="6429388" y="142852"/>
            <a:ext cx="2428875" cy="367665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3286116" y="428604"/>
            <a:ext cx="2690817" cy="326652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900"/>
            <a:ext cx="8786842" cy="914400"/>
          </a:xfrm>
        </p:spPr>
        <p:txBody>
          <a:bodyPr/>
          <a:lstStyle/>
          <a:p>
            <a:r>
              <a:rPr lang="ru-RU" dirty="0"/>
              <a:t>Токсикомания и злоупотребление</a:t>
            </a:r>
          </a:p>
        </p:txBody>
      </p:sp>
      <p:sp>
        <p:nvSpPr>
          <p:cNvPr id="3" name="Содержимое 2"/>
          <p:cNvSpPr>
            <a:spLocks noGrp="1"/>
          </p:cNvSpPr>
          <p:nvPr>
            <p:ph idx="1"/>
          </p:nvPr>
        </p:nvSpPr>
        <p:spPr>
          <a:xfrm>
            <a:off x="357158" y="428604"/>
            <a:ext cx="8786842" cy="3143272"/>
          </a:xfrm>
        </p:spPr>
        <p:txBody>
          <a:bodyPr>
            <a:normAutofit fontScale="62500" lnSpcReduction="20000"/>
          </a:bodyPr>
          <a:lstStyle/>
          <a:p>
            <a:r>
              <a:rPr lang="ru-RU" dirty="0"/>
              <a:t>Злоупотребление </a:t>
            </a:r>
            <a:r>
              <a:rPr lang="ru-RU" dirty="0" err="1"/>
              <a:t>ингалянтами</a:t>
            </a:r>
            <a:r>
              <a:rPr lang="ru-RU" dirty="0"/>
              <a:t> чаще бывает групповым. Численность группы от 2 до 15 человек, все сверстники. Группа токсикоманов формируется по месту жительства. Большинство детей перестают </a:t>
            </a:r>
            <a:r>
              <a:rPr lang="ru-RU" dirty="0" err="1"/>
              <a:t>токсикоманить</a:t>
            </a:r>
            <a:r>
              <a:rPr lang="ru-RU" dirty="0"/>
              <a:t>, но некоторые переходят на более тяжелые наркотики. Среди токсикоманов в основном подростки, более старшие предпочитают другие наркотики. Причинами токсикомании являются: любопытство, желание испытать новые ощущения, стремление не отстать от сверстников, обилие свободного времени и неумение занять себя нужным делом, скука. Зависимость от </a:t>
            </a:r>
            <a:r>
              <a:rPr lang="ru-RU" dirty="0" err="1"/>
              <a:t>ингалянтов</a:t>
            </a:r>
            <a:r>
              <a:rPr lang="ru-RU" dirty="0"/>
              <a:t> развивается крайне редко, в основном подростки переходят на более тяжелые наркотики. Подростки которых застали взрослые и «сломали кайф» тут же проявляют свою агрессию, при этом могут тут же возобновить ингаляции прямо перед взрослыми.</a:t>
            </a:r>
          </a:p>
        </p:txBody>
      </p:sp>
      <p:pic>
        <p:nvPicPr>
          <p:cNvPr id="11266" name="Picture 2"/>
          <p:cNvPicPr>
            <a:picLocks noChangeAspect="1" noChangeArrowheads="1"/>
          </p:cNvPicPr>
          <p:nvPr/>
        </p:nvPicPr>
        <p:blipFill>
          <a:blip r:embed="rId2"/>
          <a:srcRect/>
          <a:stretch>
            <a:fillRect/>
          </a:stretch>
        </p:blipFill>
        <p:spPr bwMode="auto">
          <a:xfrm>
            <a:off x="642910" y="3286124"/>
            <a:ext cx="4562475" cy="34194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7772400" cy="914400"/>
          </a:xfrm>
        </p:spPr>
        <p:txBody>
          <a:bodyPr/>
          <a:lstStyle/>
          <a:p>
            <a:r>
              <a:rPr lang="ru-RU" dirty="0"/>
              <a:t>Как помочь</a:t>
            </a:r>
            <a:br>
              <a:rPr lang="ru-RU" dirty="0"/>
            </a:br>
            <a:endParaRPr lang="ru-RU" dirty="0"/>
          </a:p>
        </p:txBody>
      </p:sp>
      <p:sp>
        <p:nvSpPr>
          <p:cNvPr id="3" name="Содержимое 2"/>
          <p:cNvSpPr>
            <a:spLocks noGrp="1"/>
          </p:cNvSpPr>
          <p:nvPr>
            <p:ph idx="1"/>
          </p:nvPr>
        </p:nvSpPr>
        <p:spPr>
          <a:xfrm>
            <a:off x="5572132" y="0"/>
            <a:ext cx="3571868" cy="6858000"/>
          </a:xfrm>
        </p:spPr>
        <p:txBody>
          <a:bodyPr>
            <a:normAutofit fontScale="47500" lnSpcReduction="20000"/>
          </a:bodyPr>
          <a:lstStyle/>
          <a:p>
            <a:r>
              <a:rPr lang="ru-RU" dirty="0"/>
              <a:t>На начальном периоде употребления бывает достаточно изолировать молодого человека от компании, которая подталкивает его к одурманиванию. Но если зависимость – токсикомания – уже сформировалась, необходимо стационарное лечение. Психиатр-нарколог проведет курс </a:t>
            </a:r>
            <a:r>
              <a:rPr lang="ru-RU" dirty="0" err="1"/>
              <a:t>дезинтоксикации</a:t>
            </a:r>
            <a:r>
              <a:rPr lang="ru-RU" dirty="0"/>
              <a:t>, назначит подростку препараты для подавления патологического влечения к веществу и нормализации его психического и физического состояния.</a:t>
            </a:r>
          </a:p>
          <a:p>
            <a:r>
              <a:rPr lang="ru-RU" dirty="0"/>
              <a:t> Полезными будут и занятия с психологом: молодой человек нуждается в обучении новым способам поведения, ему необходима поддержка в поиске и выборе своего жизненного пути. Также желательно дать подростку информацию о вредных последствиях злоупотребления летучими растворителями. Можно «проиллюстрировать» рассказ показом результатов исследований интеллектуальных функций подобных больных по сравнению со здоровыми сверстниками.</a:t>
            </a:r>
          </a:p>
          <a:p>
            <a:r>
              <a:rPr lang="ru-RU" dirty="0"/>
              <a:t> Но самым действенным будет нахождение новых интересов и видов деятельности, которые помогут юноше или девушке обрести статус в среде ровесников, получить положительные эмоции и удовлетворить потребность в самореализации.</a:t>
            </a:r>
          </a:p>
        </p:txBody>
      </p:sp>
      <p:pic>
        <p:nvPicPr>
          <p:cNvPr id="18434" name="Picture 2"/>
          <p:cNvPicPr>
            <a:picLocks noChangeAspect="1" noChangeArrowheads="1"/>
          </p:cNvPicPr>
          <p:nvPr/>
        </p:nvPicPr>
        <p:blipFill>
          <a:blip r:embed="rId2"/>
          <a:srcRect/>
          <a:stretch>
            <a:fillRect/>
          </a:stretch>
        </p:blipFill>
        <p:spPr bwMode="auto">
          <a:xfrm>
            <a:off x="714348" y="785795"/>
            <a:ext cx="4929212" cy="2643206"/>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857224" y="3714752"/>
            <a:ext cx="4572032" cy="304802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br>
              <a:rPr lang="ru-RU" dirty="0"/>
            </a:br>
            <a:endParaRPr lang="ru-RU" dirty="0"/>
          </a:p>
        </p:txBody>
      </p:sp>
      <p:pic>
        <p:nvPicPr>
          <p:cNvPr id="20482" name="Picture 2"/>
          <p:cNvPicPr>
            <a:picLocks noGrp="1" noChangeAspect="1" noChangeArrowheads="1"/>
          </p:cNvPicPr>
          <p:nvPr>
            <p:ph idx="1"/>
          </p:nvPr>
        </p:nvPicPr>
        <p:blipFill>
          <a:blip r:embed="rId2"/>
          <a:srcRect/>
          <a:stretch>
            <a:fillRect/>
          </a:stretch>
        </p:blipFill>
        <p:spPr bwMode="auto">
          <a:xfrm>
            <a:off x="-38609" y="0"/>
            <a:ext cx="9182609"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br>
              <a:rPr lang="ru-RU" dirty="0"/>
            </a:br>
            <a:endParaRPr lang="ru-RU" dirty="0"/>
          </a:p>
        </p:txBody>
      </p:sp>
      <p:sp>
        <p:nvSpPr>
          <p:cNvPr id="3" name="Содержимое 2"/>
          <p:cNvSpPr>
            <a:spLocks noGrp="1"/>
          </p:cNvSpPr>
          <p:nvPr>
            <p:ph idx="1"/>
          </p:nvPr>
        </p:nvSpPr>
        <p:spPr>
          <a:xfrm>
            <a:off x="6643702" y="0"/>
            <a:ext cx="2500298" cy="6858000"/>
          </a:xfrm>
        </p:spPr>
        <p:txBody>
          <a:bodyPr>
            <a:normAutofit/>
          </a:bodyPr>
          <a:lstStyle/>
          <a:p>
            <a:r>
              <a:rPr lang="ru-RU" sz="2000" dirty="0"/>
              <a:t>Токсикомания - заболевания, вызванные хроническим употреблением психоактивных веществ; характеризуются развитием психической и в ряде случаев физической зависимости, изменением толерантности к потребляемому веществу, психическими и соматическими расстройствами, изменением личности.</a:t>
            </a:r>
          </a:p>
        </p:txBody>
      </p:sp>
      <p:pic>
        <p:nvPicPr>
          <p:cNvPr id="8194" name="Picture 2"/>
          <p:cNvPicPr>
            <a:picLocks noChangeAspect="1" noChangeArrowheads="1"/>
          </p:cNvPicPr>
          <p:nvPr/>
        </p:nvPicPr>
        <p:blipFill>
          <a:blip r:embed="rId2"/>
          <a:srcRect/>
          <a:stretch>
            <a:fillRect/>
          </a:stretch>
        </p:blipFill>
        <p:spPr bwMode="auto">
          <a:xfrm>
            <a:off x="428596" y="0"/>
            <a:ext cx="6572296" cy="655561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br>
              <a:rPr lang="ru-RU" dirty="0"/>
            </a:br>
            <a:endParaRPr lang="ru-RU" dirty="0"/>
          </a:p>
        </p:txBody>
      </p:sp>
      <p:sp>
        <p:nvSpPr>
          <p:cNvPr id="3" name="Содержимое 2"/>
          <p:cNvSpPr>
            <a:spLocks noGrp="1"/>
          </p:cNvSpPr>
          <p:nvPr>
            <p:ph idx="1"/>
          </p:nvPr>
        </p:nvSpPr>
        <p:spPr>
          <a:xfrm>
            <a:off x="357158" y="0"/>
            <a:ext cx="7772400" cy="4572000"/>
          </a:xfrm>
        </p:spPr>
        <p:txBody>
          <a:bodyPr>
            <a:normAutofit/>
          </a:bodyPr>
          <a:lstStyle/>
          <a:p>
            <a:pPr>
              <a:buNone/>
            </a:pPr>
            <a:r>
              <a:rPr lang="ru-RU" sz="2000" dirty="0"/>
              <a:t>      Токсикомания отличается от наркомании только в юридическом аспекте: она вызывается употреблением веществ, не отнесенных Минздравом к группе наркотиков, и на нее не распространяются правовые и уголовные акты, действующие в отношении наркоманов.</a:t>
            </a:r>
          </a:p>
        </p:txBody>
      </p:sp>
      <p:pic>
        <p:nvPicPr>
          <p:cNvPr id="2052" name="Picture 4"/>
          <p:cNvPicPr>
            <a:picLocks noChangeAspect="1" noChangeArrowheads="1"/>
          </p:cNvPicPr>
          <p:nvPr/>
        </p:nvPicPr>
        <p:blipFill>
          <a:blip r:embed="rId2"/>
          <a:srcRect/>
          <a:stretch>
            <a:fillRect/>
          </a:stretch>
        </p:blipFill>
        <p:spPr bwMode="auto">
          <a:xfrm>
            <a:off x="1500166" y="2428868"/>
            <a:ext cx="6000306" cy="409577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br>
              <a:rPr lang="ru-RU" dirty="0"/>
            </a:br>
            <a:endParaRPr lang="ru-RU" dirty="0"/>
          </a:p>
        </p:txBody>
      </p:sp>
      <p:sp>
        <p:nvSpPr>
          <p:cNvPr id="3" name="Содержимое 2"/>
          <p:cNvSpPr>
            <a:spLocks noGrp="1"/>
          </p:cNvSpPr>
          <p:nvPr>
            <p:ph idx="1"/>
          </p:nvPr>
        </p:nvSpPr>
        <p:spPr>
          <a:xfrm>
            <a:off x="3214678" y="0"/>
            <a:ext cx="5929322" cy="4572000"/>
          </a:xfrm>
        </p:spPr>
        <p:txBody>
          <a:bodyPr>
            <a:normAutofit fontScale="77500" lnSpcReduction="20000"/>
          </a:bodyPr>
          <a:lstStyle/>
          <a:p>
            <a:r>
              <a:rPr lang="ru-RU" dirty="0"/>
              <a:t>Чаще всего в токсикоманию втягиваются дети из неблагополучных семей, с низким достатком и культурным уровнем, беспризорные, плохо успевающие в школе, проводящие все свое время на улицах в праздном шатании. Однако дети из вполне благополучных семей также подвержены риску стать токсикоманами. Нехватку впечатлений, негативное отношение к домашнему воспитанию и недостаток общения со сверстниками они также могут пытаться компенсировать опасными играми в компаниях, где все дозволено.</a:t>
            </a:r>
          </a:p>
        </p:txBody>
      </p:sp>
      <p:pic>
        <p:nvPicPr>
          <p:cNvPr id="19458" name="Picture 2"/>
          <p:cNvPicPr>
            <a:picLocks noChangeAspect="1" noChangeArrowheads="1"/>
          </p:cNvPicPr>
          <p:nvPr/>
        </p:nvPicPr>
        <p:blipFill>
          <a:blip r:embed="rId2"/>
          <a:srcRect/>
          <a:stretch>
            <a:fillRect/>
          </a:stretch>
        </p:blipFill>
        <p:spPr bwMode="auto">
          <a:xfrm>
            <a:off x="642910" y="357166"/>
            <a:ext cx="2809888" cy="2107416"/>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929190" y="4143380"/>
            <a:ext cx="3929090" cy="2536501"/>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0" y="4000500"/>
            <a:ext cx="4286248" cy="28574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7772400" cy="914400"/>
          </a:xfrm>
        </p:spPr>
        <p:txBody>
          <a:bodyPr/>
          <a:lstStyle/>
          <a:p>
            <a:r>
              <a:rPr lang="ru-RU" dirty="0"/>
              <a:t>Признаки опьянения</a:t>
            </a:r>
          </a:p>
        </p:txBody>
      </p:sp>
      <p:sp>
        <p:nvSpPr>
          <p:cNvPr id="3" name="Содержимое 2"/>
          <p:cNvSpPr>
            <a:spLocks noGrp="1"/>
          </p:cNvSpPr>
          <p:nvPr>
            <p:ph idx="1"/>
          </p:nvPr>
        </p:nvSpPr>
        <p:spPr>
          <a:xfrm>
            <a:off x="357158" y="714356"/>
            <a:ext cx="8786842" cy="3500462"/>
          </a:xfrm>
        </p:spPr>
        <p:txBody>
          <a:bodyPr>
            <a:normAutofit fontScale="62500" lnSpcReduction="20000"/>
          </a:bodyPr>
          <a:lstStyle/>
          <a:p>
            <a:r>
              <a:rPr lang="ru-RU" dirty="0"/>
              <a:t>Многие </a:t>
            </a:r>
            <a:r>
              <a:rPr lang="ru-RU" dirty="0" err="1"/>
              <a:t>ингалянты</a:t>
            </a:r>
            <a:r>
              <a:rPr lang="ru-RU" dirty="0"/>
              <a:t> обладают характерным «химическим» запахом. Поэтому наличие соответствующего «аромата» в выдыхаемом воздухе является достаточно надежным диагностическим показателем. Однако следует иметь в виду, что этот признак может быть обнаружен лишь в течение ближайших часов с момента применения.</a:t>
            </a:r>
          </a:p>
          <a:p>
            <a:r>
              <a:rPr lang="ru-RU" dirty="0"/>
              <a:t> Существуют и типичные внешние показатели: покрасневшее лицо, на котором выделяется грязно-серый </a:t>
            </a:r>
            <a:r>
              <a:rPr lang="ru-RU" dirty="0" err="1"/>
              <a:t>носогубный</a:t>
            </a:r>
            <a:r>
              <a:rPr lang="ru-RU" dirty="0"/>
              <a:t> треугольник с жирным налетом вдыхаемого средства. Зрачки расширены, возможно мелкое дрожание рук, языка и век. Походка становится шаткой, наблюдается </a:t>
            </a:r>
            <a:r>
              <a:rPr lang="ru-RU" dirty="0" err="1"/>
              <a:t>дискоординация</a:t>
            </a:r>
            <a:r>
              <a:rPr lang="ru-RU" dirty="0"/>
              <a:t> движений. Артериальное давление падает, частота сердечных сокращений увеличивается, дыхание учащенное, с сухими хрипами. Кожа в местах контакта с летучими органическими соединениями обезжиривается и обезвоживается; вероятно образование химических ожогов. </a:t>
            </a:r>
          </a:p>
        </p:txBody>
      </p:sp>
      <p:pic>
        <p:nvPicPr>
          <p:cNvPr id="16387" name="Picture 3"/>
          <p:cNvPicPr>
            <a:picLocks noChangeAspect="1" noChangeArrowheads="1"/>
          </p:cNvPicPr>
          <p:nvPr/>
        </p:nvPicPr>
        <p:blipFill>
          <a:blip r:embed="rId2"/>
          <a:srcRect/>
          <a:stretch>
            <a:fillRect/>
          </a:stretch>
        </p:blipFill>
        <p:spPr bwMode="auto">
          <a:xfrm>
            <a:off x="857224" y="4214818"/>
            <a:ext cx="3257552" cy="2516250"/>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4643430" y="3857628"/>
            <a:ext cx="4500570" cy="338614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br>
              <a:rPr lang="ru-RU" dirty="0"/>
            </a:br>
            <a:br>
              <a:rPr lang="ru-RU" dirty="0"/>
            </a:br>
            <a:endParaRPr lang="ru-RU" dirty="0"/>
          </a:p>
        </p:txBody>
      </p:sp>
      <p:sp>
        <p:nvSpPr>
          <p:cNvPr id="3" name="Содержимое 2"/>
          <p:cNvSpPr>
            <a:spLocks noGrp="1"/>
          </p:cNvSpPr>
          <p:nvPr>
            <p:ph idx="1"/>
          </p:nvPr>
        </p:nvSpPr>
        <p:spPr>
          <a:xfrm>
            <a:off x="0" y="4929198"/>
            <a:ext cx="9144000" cy="1928802"/>
          </a:xfrm>
        </p:spPr>
        <p:txBody>
          <a:bodyPr>
            <a:normAutofit fontScale="92500"/>
          </a:bodyPr>
          <a:lstStyle/>
          <a:p>
            <a:r>
              <a:rPr lang="ru-RU" sz="2000" dirty="0"/>
              <a:t>За последние двадцать лет токсикомания приобрела характер эпидемии. Ежегодно сотни детей и подростков с кульками на голове отправляются в мир иной. Средний возраст потребителей продукции химической промышленности - 8-15 лет. Учитывая масштабы распространения токсикомании и те необратимые разрушения, которые она производит в детском организме и психике, можно серьезно говорить об угрозе будущему нации.</a:t>
            </a:r>
          </a:p>
        </p:txBody>
      </p:sp>
      <p:pic>
        <p:nvPicPr>
          <p:cNvPr id="9218" name="Picture 2"/>
          <p:cNvPicPr>
            <a:picLocks noChangeAspect="1" noChangeArrowheads="1"/>
          </p:cNvPicPr>
          <p:nvPr/>
        </p:nvPicPr>
        <p:blipFill>
          <a:blip r:embed="rId2"/>
          <a:srcRect/>
          <a:stretch>
            <a:fillRect/>
          </a:stretch>
        </p:blipFill>
        <p:spPr bwMode="auto">
          <a:xfrm>
            <a:off x="357158" y="1000108"/>
            <a:ext cx="4667269" cy="350045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334000" y="0"/>
            <a:ext cx="3810000" cy="28575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4" name="Picture 2"/>
          <p:cNvPicPr>
            <a:picLocks noChangeAspect="1" noChangeArrowheads="1"/>
          </p:cNvPicPr>
          <p:nvPr/>
        </p:nvPicPr>
        <p:blipFill>
          <a:blip r:embed="rId2"/>
          <a:srcRect/>
          <a:stretch>
            <a:fillRect/>
          </a:stretch>
        </p:blipFill>
        <p:spPr bwMode="auto">
          <a:xfrm>
            <a:off x="0" y="0"/>
            <a:ext cx="9144000" cy="68802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7772400" cy="914400"/>
          </a:xfrm>
        </p:spPr>
        <p:txBody>
          <a:bodyPr/>
          <a:lstStyle/>
          <a:p>
            <a:r>
              <a:rPr lang="ru-RU" dirty="0"/>
              <a:t>Распространенные способы</a:t>
            </a:r>
            <a:br>
              <a:rPr lang="ru-RU" dirty="0"/>
            </a:br>
            <a:endParaRPr lang="ru-RU" dirty="0"/>
          </a:p>
        </p:txBody>
      </p:sp>
      <p:sp>
        <p:nvSpPr>
          <p:cNvPr id="3" name="Содержимое 2"/>
          <p:cNvSpPr>
            <a:spLocks noGrp="1"/>
          </p:cNvSpPr>
          <p:nvPr>
            <p:ph idx="1"/>
          </p:nvPr>
        </p:nvSpPr>
        <p:spPr>
          <a:xfrm>
            <a:off x="357158" y="571480"/>
            <a:ext cx="8786842" cy="3214710"/>
          </a:xfrm>
        </p:spPr>
        <p:txBody>
          <a:bodyPr/>
          <a:lstStyle/>
          <a:p>
            <a:endParaRPr lang="ru-RU" dirty="0"/>
          </a:p>
          <a:p>
            <a:r>
              <a:rPr lang="ru-RU" dirty="0"/>
              <a:t>Токсикомания бензином</a:t>
            </a:r>
          </a:p>
          <a:p>
            <a:r>
              <a:rPr lang="ru-RU" dirty="0"/>
              <a:t>Токсикомания ацетоном</a:t>
            </a:r>
          </a:p>
          <a:p>
            <a:r>
              <a:rPr lang="ru-RU" dirty="0"/>
              <a:t>Токсикомания растворителями нитрокрасок</a:t>
            </a:r>
          </a:p>
          <a:p>
            <a:r>
              <a:rPr lang="ru-RU" dirty="0"/>
              <a:t>Токсикомания клеем</a:t>
            </a:r>
          </a:p>
          <a:p>
            <a:pPr>
              <a:buNone/>
            </a:pPr>
            <a:endParaRPr lang="ru-RU" dirty="0"/>
          </a:p>
        </p:txBody>
      </p:sp>
      <p:pic>
        <p:nvPicPr>
          <p:cNvPr id="10242" name="Picture 2"/>
          <p:cNvPicPr>
            <a:picLocks noChangeAspect="1" noChangeArrowheads="1"/>
          </p:cNvPicPr>
          <p:nvPr/>
        </p:nvPicPr>
        <p:blipFill>
          <a:blip r:embed="rId2"/>
          <a:srcRect/>
          <a:stretch>
            <a:fillRect/>
          </a:stretch>
        </p:blipFill>
        <p:spPr bwMode="auto">
          <a:xfrm>
            <a:off x="642910" y="3786190"/>
            <a:ext cx="3810000" cy="28575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857884" y="3214686"/>
            <a:ext cx="2143140" cy="339330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br>
              <a:rPr lang="ru-RU" dirty="0"/>
            </a:br>
            <a:endParaRPr lang="ru-RU" dirty="0"/>
          </a:p>
        </p:txBody>
      </p:sp>
      <p:sp>
        <p:nvSpPr>
          <p:cNvPr id="3" name="Содержимое 2"/>
          <p:cNvSpPr>
            <a:spLocks noGrp="1"/>
          </p:cNvSpPr>
          <p:nvPr>
            <p:ph idx="1"/>
          </p:nvPr>
        </p:nvSpPr>
        <p:spPr>
          <a:xfrm>
            <a:off x="357158" y="0"/>
            <a:ext cx="8786842" cy="3786190"/>
          </a:xfrm>
        </p:spPr>
        <p:txBody>
          <a:bodyPr>
            <a:normAutofit fontScale="47500" lnSpcReduction="20000"/>
          </a:bodyPr>
          <a:lstStyle/>
          <a:p>
            <a:r>
              <a:rPr lang="ru-RU" dirty="0"/>
              <a:t> Токсикомания разделяется на несколько видов, симптомы и лечение токсикомании разных видов будут различаться. Опьяняющее воздействие подразделяется на три фазы.</a:t>
            </a:r>
          </a:p>
          <a:p>
            <a:endParaRPr lang="ru-RU" dirty="0"/>
          </a:p>
          <a:p>
            <a:r>
              <a:rPr lang="ru-RU" dirty="0"/>
              <a:t>  А)  При первой фазе ощущения сходны с опьянением алкогольным, возникает эмоциональный подъем, в голове приятно шумит, тело расслаблено. Сознание несколько сужается, но при необходимости опьяненного человека можно вполне легко разбудить. </a:t>
            </a:r>
          </a:p>
          <a:p>
            <a:r>
              <a:rPr lang="ru-RU" dirty="0"/>
              <a:t>  Б)  Во второй фазе действие </a:t>
            </a:r>
            <a:r>
              <a:rPr lang="ru-RU" dirty="0" err="1"/>
              <a:t>психоактивного</a:t>
            </a:r>
            <a:r>
              <a:rPr lang="ru-RU" dirty="0"/>
              <a:t> вещества характеризуется весельем без видимых причин, легкостью, сознание теряет ясность, проявляются иллюзорные видения, заменяющие реальность. Координация тела нарушена.</a:t>
            </a:r>
          </a:p>
          <a:p>
            <a:r>
              <a:rPr lang="ru-RU" dirty="0"/>
              <a:t>  В)  При третьей фазе опьянения при токсикомании начинаются галлюцинации, больному может казаться, что по нему ползают насекомые, ему кажется, что стены движутся, потолок рушится. Иногда создается ощущение полета. При выходе из состояния эйфории психические функции токсикомана угнетены, чувствуется слабость, при высоких дозах вещества нередки рвота, тошнота. Со временем происходит распад личности.</a:t>
            </a:r>
          </a:p>
        </p:txBody>
      </p:sp>
      <p:pic>
        <p:nvPicPr>
          <p:cNvPr id="12290" name="Picture 2"/>
          <p:cNvPicPr>
            <a:picLocks noChangeAspect="1" noChangeArrowheads="1"/>
          </p:cNvPicPr>
          <p:nvPr/>
        </p:nvPicPr>
        <p:blipFill>
          <a:blip r:embed="rId2"/>
          <a:srcRect/>
          <a:stretch>
            <a:fillRect/>
          </a:stretch>
        </p:blipFill>
        <p:spPr bwMode="auto">
          <a:xfrm>
            <a:off x="1285852" y="3143248"/>
            <a:ext cx="1657350" cy="34956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5286380" y="3286124"/>
            <a:ext cx="3000391" cy="300039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79</TotalTime>
  <Words>1039</Words>
  <Application>Microsoft Office PowerPoint</Application>
  <PresentationFormat>Экран (4:3)</PresentationFormat>
  <Paragraphs>40</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Consolas</vt:lpstr>
      <vt:lpstr>Corbel</vt:lpstr>
      <vt:lpstr>Wingdings</vt:lpstr>
      <vt:lpstr>Wingdings 2</vt:lpstr>
      <vt:lpstr>Wingdings 3</vt:lpstr>
      <vt:lpstr>Метро</vt:lpstr>
      <vt:lpstr>Токсикомания</vt:lpstr>
      <vt:lpstr> </vt:lpstr>
      <vt:lpstr> </vt:lpstr>
      <vt:lpstr> </vt:lpstr>
      <vt:lpstr>Признаки опьянения</vt:lpstr>
      <vt:lpstr>  </vt:lpstr>
      <vt:lpstr>Презентация PowerPoint</vt:lpstr>
      <vt:lpstr>Распространенные способы </vt:lpstr>
      <vt:lpstr> </vt:lpstr>
      <vt:lpstr>Миф. Нюхать клей, глотать таблетки-это баловство, не имеющее отношение к наркомании.</vt:lpstr>
      <vt:lpstr>Последствия токсикомании</vt:lpstr>
      <vt:lpstr>Передоз </vt:lpstr>
      <vt:lpstr>Токсикомания и злоупотребление</vt:lpstr>
      <vt:lpstr>Как помочь </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Токсикомания</dc:title>
  <dc:creator>www.MRMARKER.ru</dc:creator>
  <cp:lastModifiedBy>USER</cp:lastModifiedBy>
  <cp:revision>10</cp:revision>
  <dcterms:created xsi:type="dcterms:W3CDTF">2011-12-06T12:20:14Z</dcterms:created>
  <dcterms:modified xsi:type="dcterms:W3CDTF">2020-06-03T06:12:00Z</dcterms:modified>
</cp:coreProperties>
</file>